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 id="2147483812" r:id="rId2"/>
  </p:sldMasterIdLst>
  <p:notesMasterIdLst>
    <p:notesMasterId r:id="rId19"/>
  </p:notesMasterIdLst>
  <p:sldIdLst>
    <p:sldId id="275" r:id="rId3"/>
    <p:sldId id="280" r:id="rId4"/>
    <p:sldId id="278" r:id="rId5"/>
    <p:sldId id="263" r:id="rId6"/>
    <p:sldId id="268" r:id="rId7"/>
    <p:sldId id="279" r:id="rId8"/>
    <p:sldId id="258" r:id="rId9"/>
    <p:sldId id="277" r:id="rId10"/>
    <p:sldId id="272" r:id="rId11"/>
    <p:sldId id="273" r:id="rId12"/>
    <p:sldId id="269" r:id="rId13"/>
    <p:sldId id="270" r:id="rId14"/>
    <p:sldId id="261" r:id="rId15"/>
    <p:sldId id="267" r:id="rId16"/>
    <p:sldId id="276" r:id="rId17"/>
    <p:sldId id="262" r:id="rId18"/>
  </p:sldIdLst>
  <p:sldSz cx="9144000" cy="5143500" type="screen16x9"/>
  <p:notesSz cx="6858000" cy="9144000"/>
  <p:embeddedFontLst>
    <p:embeddedFont>
      <p:font typeface="Arial Black" panose="020B0A04020102020204" pitchFamily="34" charset="0"/>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Dutch801 Rm BT" panose="02020603060505020304" pitchFamily="18" charset="0"/>
      <p:regular r:id="rId27"/>
      <p:bold r:id="rId28"/>
      <p:italic r:id="rId29"/>
      <p:boldItalic r:id="rId30"/>
    </p:embeddedFont>
    <p:embeddedFont>
      <p:font typeface="Engravers MT" panose="02090707080505020304" pitchFamily="18" charset="0"/>
      <p:regular r:id="rId31"/>
    </p:embeddedFont>
    <p:embeddedFont>
      <p:font typeface="Tw Cen MT" panose="020B0602020104020603"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A1A6"/>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3a0103c91c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3a0103c91c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3a0103c91c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3a0103c91c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a0103c91c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a0103c91c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9/14/2023</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83195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72741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70607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0182016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53173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40691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9/14/2023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3021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153115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258063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679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5B50-1F0C-81F9-E7B6-660DBEDE6FA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50766475-0B92-F2F8-47D4-42A9B79391B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4EF9D9-6CDA-3F39-B062-CCD7A25EEC22}"/>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a:extLst>
              <a:ext uri="{FF2B5EF4-FFF2-40B4-BE49-F238E27FC236}">
                <a16:creationId xmlns:a16="http://schemas.microsoft.com/office/drawing/2014/main" id="{363B8C35-EF2A-9BA9-5453-574E0E9C63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1C08F1-65C7-915C-68EA-F85D638BA9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8385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618154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0FE5-BC3E-3650-86B9-239522829E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CAB3F0-18AF-CA08-54FF-BC279CBAB9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F39551-5D49-43C7-2545-5EE234107E15}"/>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a:extLst>
              <a:ext uri="{FF2B5EF4-FFF2-40B4-BE49-F238E27FC236}">
                <a16:creationId xmlns:a16="http://schemas.microsoft.com/office/drawing/2014/main" id="{DBDF7B9F-0FCD-5A64-32DD-4A884A948F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04F519-A267-F6B0-5DB2-DEC0212A8C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890766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5659-AAD9-D581-F1F2-C9307613359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A67496A-5B91-5914-AA77-7552689830A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0296FF-649B-8E88-9C4E-0B9D55CBC5F2}"/>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a:extLst>
              <a:ext uri="{FF2B5EF4-FFF2-40B4-BE49-F238E27FC236}">
                <a16:creationId xmlns:a16="http://schemas.microsoft.com/office/drawing/2014/main" id="{470E82A3-1259-11AA-7F4A-67157775B4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04805-9F82-BD8D-9131-AD94E50D2F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365185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D749A-D6AD-B4DE-BB0D-4078CD692B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F60A7B-BBBD-470F-32FB-72CC5108798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C67E2F-74D7-35B8-7EE8-490BC38E4A4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34E301-F107-8D20-10D6-BA4FF98CF944}"/>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a:extLst>
              <a:ext uri="{FF2B5EF4-FFF2-40B4-BE49-F238E27FC236}">
                <a16:creationId xmlns:a16="http://schemas.microsoft.com/office/drawing/2014/main" id="{F40DC21E-7F46-BF6E-6610-F9D7D3E8BB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3D8CA6-474F-35B5-ADB1-672D2FA9CD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617572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7A9-6300-CF81-0B93-510440B5C3E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B53675-0796-42D3-128B-14CF8A798F6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4A3E1-9FDA-C44D-E297-FC8B98EE424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589C09-6424-E5E8-1937-37171177C50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FA53682-9A4E-AB39-828B-44509A2D07E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A24DAD-E290-81A7-BEF0-864CA05F9E00}"/>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8" name="Footer Placeholder 7">
            <a:extLst>
              <a:ext uri="{FF2B5EF4-FFF2-40B4-BE49-F238E27FC236}">
                <a16:creationId xmlns:a16="http://schemas.microsoft.com/office/drawing/2014/main" id="{8B84AFA5-4203-4754-BC2A-152A71A12F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F6FCBE6-6BBD-346E-5A7E-9D0F62DFC8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06466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E09F-93BA-1A28-0C90-25DD4A9D1A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208DEB-BBB9-5EF9-9A24-252FA4AD32FF}"/>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4" name="Footer Placeholder 3">
            <a:extLst>
              <a:ext uri="{FF2B5EF4-FFF2-40B4-BE49-F238E27FC236}">
                <a16:creationId xmlns:a16="http://schemas.microsoft.com/office/drawing/2014/main" id="{78423AC8-5CD5-E193-8A00-47916F9101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BA2B39-A10E-712C-DA65-DC1942F54F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976194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F3549-A847-D1B5-FBB9-FD95DE33F596}"/>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3" name="Footer Placeholder 2">
            <a:extLst>
              <a:ext uri="{FF2B5EF4-FFF2-40B4-BE49-F238E27FC236}">
                <a16:creationId xmlns:a16="http://schemas.microsoft.com/office/drawing/2014/main" id="{85711A00-E974-BC58-745A-DAA8D37E02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8D9B45E-F8CE-812C-BF8C-0DAF237083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6824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83B6-012D-C0CE-D3FB-72257C55203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17FDB2-82C8-07CD-D94C-D0C2A24F614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88CF5C-E989-44BA-303D-CFC03AC41E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A5A0DE-4536-63E9-EC0B-B214E209C109}"/>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a:extLst>
              <a:ext uri="{FF2B5EF4-FFF2-40B4-BE49-F238E27FC236}">
                <a16:creationId xmlns:a16="http://schemas.microsoft.com/office/drawing/2014/main" id="{868B89CB-6554-80CE-70E2-64D49543F2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C139BF9-12F9-9097-CE09-8B4F2FD304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52839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D9F9-C9C8-3786-0950-A870F0954BA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DE692A8-CD92-C4AD-C4F6-7AA0204443F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BB3B2F1-F374-619A-3F89-5CA1030F186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942B019-BCAA-F605-180E-162188CE5521}"/>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a:extLst>
              <a:ext uri="{FF2B5EF4-FFF2-40B4-BE49-F238E27FC236}">
                <a16:creationId xmlns:a16="http://schemas.microsoft.com/office/drawing/2014/main" id="{0F097794-739C-109E-8EBC-D8C85DE00C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C4F19CA-E899-481E-8592-94AB739C58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622527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2365-2781-11F2-4DF5-11833E6B29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FD979-C5D2-DAEF-22F8-D1B8E210D8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94163C-9670-6849-EC19-C35C9F9D4E07}"/>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a:extLst>
              <a:ext uri="{FF2B5EF4-FFF2-40B4-BE49-F238E27FC236}">
                <a16:creationId xmlns:a16="http://schemas.microsoft.com/office/drawing/2014/main" id="{5215E118-0C8C-6391-4788-706332294A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FA710B-E0F1-CB78-7FB4-71CC27379F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291706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D0D07-F142-8364-73E3-C0AF3C4C7AA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4966E4-70BF-9773-08D9-2D7968A12A4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F6005F-BCDA-0B90-5AEF-8F250BFB3629}"/>
              </a:ext>
            </a:extLst>
          </p:cNvPr>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a:extLst>
              <a:ext uri="{FF2B5EF4-FFF2-40B4-BE49-F238E27FC236}">
                <a16:creationId xmlns:a16="http://schemas.microsoft.com/office/drawing/2014/main" id="{C064CBC1-75CC-3867-6ADA-707B23E71E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2194AE-4C91-9D44-77D7-45EF9581AC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24750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976748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5370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21683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69056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1263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61423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85011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9/14/2023</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0698991"/>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AAD483-D8D3-66EE-B066-CC119E16DB8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663485-7C15-CBDD-9A1E-6E32F1677F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040451-0F6C-1DE3-CEAC-68BF74F48C8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9/14/2023</a:t>
            </a:fld>
            <a:endParaRPr lang="en-US" dirty="0"/>
          </a:p>
        </p:txBody>
      </p:sp>
      <p:sp>
        <p:nvSpPr>
          <p:cNvPr id="5" name="Footer Placeholder 4">
            <a:extLst>
              <a:ext uri="{FF2B5EF4-FFF2-40B4-BE49-F238E27FC236}">
                <a16:creationId xmlns:a16="http://schemas.microsoft.com/office/drawing/2014/main" id="{37B29A16-6D80-0C7D-EFF3-8E3BD0E38FB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F148250-4D67-FEC2-EEB3-960828A76EB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989952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bin"/><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8.bin"/><Relationship Id="rId4" Type="http://schemas.openxmlformats.org/officeDocument/2006/relationships/image" Target="../media/image7.bin"/></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1348C-87EB-B119-BD01-8C7C6B19481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51021" y="-215903"/>
            <a:ext cx="4841958" cy="2594771"/>
          </a:xfrm>
          <a:prstGeom prst="rect">
            <a:avLst/>
          </a:prstGeom>
        </p:spPr>
      </p:pic>
      <p:sp>
        <p:nvSpPr>
          <p:cNvPr id="8" name="TextBox 7">
            <a:extLst>
              <a:ext uri="{FF2B5EF4-FFF2-40B4-BE49-F238E27FC236}">
                <a16:creationId xmlns:a16="http://schemas.microsoft.com/office/drawing/2014/main" id="{A9B68F7D-CC1C-D01F-8E95-D2552336108D}"/>
              </a:ext>
            </a:extLst>
          </p:cNvPr>
          <p:cNvSpPr txBox="1"/>
          <p:nvPr/>
        </p:nvSpPr>
        <p:spPr>
          <a:xfrm>
            <a:off x="421141" y="2133712"/>
            <a:ext cx="8418286" cy="3231654"/>
          </a:xfrm>
          <a:prstGeom prst="rect">
            <a:avLst/>
          </a:prstGeom>
          <a:noFill/>
        </p:spPr>
        <p:txBody>
          <a:bodyPr wrap="square" rtlCol="0">
            <a:spAutoFit/>
          </a:bodyPr>
          <a:lstStyle/>
          <a:p>
            <a:pPr algn="ctr"/>
            <a:r>
              <a:rPr lang="en-IN" sz="2800" b="1" dirty="0">
                <a:solidFill>
                  <a:schemeClr val="bg1"/>
                </a:solidFill>
                <a:latin typeface="Dutch801 Rm BT" panose="02020603060505020304" pitchFamily="18" charset="0"/>
              </a:rPr>
              <a:t>Department of Computer Science &amp; Engineering Artificial Intelligence &amp; Machine Learning</a:t>
            </a:r>
          </a:p>
          <a:p>
            <a:pPr algn="ctr"/>
            <a:r>
              <a:rPr lang="en-IN" sz="2000" dirty="0">
                <a:solidFill>
                  <a:schemeClr val="bg1"/>
                </a:solidFill>
                <a:latin typeface="Dutch801 Rm BT" panose="02020603060505020304" pitchFamily="18" charset="0"/>
              </a:rPr>
              <a:t>A.P. Shah Institute of Technology</a:t>
            </a:r>
          </a:p>
          <a:p>
            <a:pPr algn="ctr"/>
            <a:r>
              <a:rPr lang="en-IN" sz="2000" dirty="0" err="1">
                <a:solidFill>
                  <a:schemeClr val="bg1"/>
                </a:solidFill>
                <a:latin typeface="Dutch801 Rm BT" panose="02020603060505020304" pitchFamily="18" charset="0"/>
              </a:rPr>
              <a:t>G.B.Road</a:t>
            </a:r>
            <a:r>
              <a:rPr lang="en-IN" sz="2000" dirty="0">
                <a:solidFill>
                  <a:schemeClr val="bg1"/>
                </a:solidFill>
                <a:latin typeface="Dutch801 Rm BT" panose="02020603060505020304" pitchFamily="18" charset="0"/>
              </a:rPr>
              <a:t>, </a:t>
            </a:r>
            <a:r>
              <a:rPr lang="en-IN" sz="2000" dirty="0" err="1">
                <a:solidFill>
                  <a:schemeClr val="bg1"/>
                </a:solidFill>
                <a:latin typeface="Dutch801 Rm BT" panose="02020603060505020304" pitchFamily="18" charset="0"/>
              </a:rPr>
              <a:t>Kasarvadavli</a:t>
            </a:r>
            <a:r>
              <a:rPr lang="en-IN" sz="2000" dirty="0">
                <a:solidFill>
                  <a:schemeClr val="bg1"/>
                </a:solidFill>
                <a:latin typeface="Dutch801 Rm BT" panose="02020603060505020304" pitchFamily="18" charset="0"/>
              </a:rPr>
              <a:t>, Thane(W), Mumbai- 400615</a:t>
            </a:r>
          </a:p>
          <a:p>
            <a:pPr algn="ctr"/>
            <a:r>
              <a:rPr lang="en-IN" sz="2000" dirty="0">
                <a:solidFill>
                  <a:schemeClr val="bg1"/>
                </a:solidFill>
                <a:latin typeface="Dutch801 Rm BT" panose="02020603060505020304" pitchFamily="18" charset="0"/>
              </a:rPr>
              <a:t>UNIVERSITY OF MUMBAI</a:t>
            </a:r>
          </a:p>
          <a:p>
            <a:pPr algn="ctr"/>
            <a:r>
              <a:rPr lang="en-IN" sz="2000" dirty="0">
                <a:solidFill>
                  <a:schemeClr val="bg1"/>
                </a:solidFill>
                <a:latin typeface="Dutch801 Rm BT" panose="02020603060505020304" pitchFamily="18" charset="0"/>
              </a:rPr>
              <a:t>Academic Year 2023-2024</a:t>
            </a:r>
          </a:p>
          <a:p>
            <a:pPr algn="ctr"/>
            <a:endParaRPr lang="en-IN" sz="2000" dirty="0">
              <a:solidFill>
                <a:schemeClr val="bg1"/>
              </a:solidFill>
              <a:latin typeface="Dutch801 Rm BT" panose="02020603060505020304" pitchFamily="18" charset="0"/>
            </a:endParaRPr>
          </a:p>
          <a:p>
            <a:pPr algn="ctr"/>
            <a:endParaRPr lang="en-IN" sz="2000" dirty="0">
              <a:solidFill>
                <a:schemeClr val="bg1"/>
              </a:solidFill>
              <a:latin typeface="Dutch801 Rm BT" panose="02020603060505020304" pitchFamily="18" charset="0"/>
            </a:endParaRPr>
          </a:p>
          <a:p>
            <a:pPr algn="ctr"/>
            <a:endParaRPr lang="en-IN" sz="1400" b="1" dirty="0">
              <a:solidFill>
                <a:schemeClr val="bg1"/>
              </a:solidFill>
              <a:latin typeface="Engravers MT" panose="02090707080505020304" pitchFamily="18" charset="0"/>
            </a:endParaRPr>
          </a:p>
          <a:p>
            <a:pPr algn="ctr"/>
            <a:endParaRPr lang="en-IN" sz="1400" b="1" dirty="0">
              <a:solidFill>
                <a:schemeClr val="bg1"/>
              </a:solidFill>
              <a:latin typeface="Engravers MT" panose="02090707080505020304" pitchFamily="18" charset="0"/>
            </a:endParaRPr>
          </a:p>
        </p:txBody>
      </p:sp>
    </p:spTree>
    <p:extLst>
      <p:ext uri="{BB962C8B-B14F-4D97-AF65-F5344CB8AC3E}">
        <p14:creationId xmlns:p14="http://schemas.microsoft.com/office/powerpoint/2010/main" val="1708588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6C0921-46D1-30A3-E762-1C2A55355117}"/>
              </a:ext>
            </a:extLst>
          </p:cNvPr>
          <p:cNvSpPr>
            <a:spLocks noGrp="1"/>
          </p:cNvSpPr>
          <p:nvPr>
            <p:ph type="body" idx="1"/>
          </p:nvPr>
        </p:nvSpPr>
        <p:spPr>
          <a:xfrm>
            <a:off x="311700" y="114300"/>
            <a:ext cx="8520600" cy="4822031"/>
          </a:xfrm>
        </p:spPr>
        <p:txBody>
          <a:bodyPr>
            <a:normAutofit fontScale="92500"/>
          </a:bodyPr>
          <a:lstStyle/>
          <a:p>
            <a:pPr marL="0" lvl="0" indent="0">
              <a:lnSpc>
                <a:spcPct val="107000"/>
              </a:lnSpc>
              <a:spcAft>
                <a:spcPts val="800"/>
              </a:spcAft>
              <a:buNone/>
              <a:tabLst>
                <a:tab pos="457200" algn="l"/>
              </a:tabLst>
            </a:pP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3. </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Loop Function (loop())</a:t>
            </a: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5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Continuously update the Arduino IoT Cloud connection and properties using </a:t>
            </a:r>
            <a:r>
              <a:rPr lang="en-IN"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ArduinoCloud.update</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Call the </a:t>
            </a:r>
            <a:r>
              <a:rPr lang="en-IN"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dht_sensor_getdata</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function to read temperature and humidity data from the DHT11 sensor.</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0" lvl="0" indent="0">
              <a:lnSpc>
                <a:spcPct val="107000"/>
              </a:lnSpc>
              <a:spcAft>
                <a:spcPts val="800"/>
              </a:spcAft>
              <a:buNone/>
              <a:tabLst>
                <a:tab pos="457200" algn="l"/>
              </a:tabLst>
            </a:pP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4. </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 Sensor Data Function (</a:t>
            </a:r>
            <a:r>
              <a:rPr lang="en-IN" sz="1500" b="1" u="sng"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dht_sensor_getdata</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5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Read the humidity value from the DHT11 sensor and store it in the </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hm</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variable.</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Print the humidity value to the Serial Monitor.</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Read the temperature value from the DHT11 sensor and store it in the </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temp</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variable.</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Print the temperature value to the Serial Monitor.</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Update the IoT Cloud variables </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humidity</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and </a:t>
            </a:r>
            <a:r>
              <a:rPr lang="en-IN"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temperature</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with the new values.</a:t>
            </a:r>
            <a:endParaRPr lang="en-IN"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Construct a message (</a:t>
            </a:r>
            <a:r>
              <a:rPr lang="en-IN"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msg</a:t>
            </a:r>
            <a:r>
              <a:rPr lang="en-IN"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containing both temperature and humidity values in a formatted string.</a:t>
            </a:r>
          </a:p>
          <a:p>
            <a:pPr marL="0" lvl="0" indent="0">
              <a:lnSpc>
                <a:spcPct val="107000"/>
              </a:lnSpc>
              <a:spcAft>
                <a:spcPts val="800"/>
              </a:spcAft>
              <a:buNone/>
              <a:tabLst>
                <a:tab pos="457200" algn="l"/>
              </a:tabLst>
            </a:pP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5. </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Variable Change Callbacks (</a:t>
            </a:r>
            <a:r>
              <a:rPr lang="en-IN" sz="1500" b="1" u="sng"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onHumidityChange</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and </a:t>
            </a:r>
            <a:r>
              <a:rPr lang="en-IN" sz="1500" b="1" u="sng"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onMsgChange</a:t>
            </a:r>
            <a:r>
              <a:rPr lang="en-IN" sz="15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5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5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0" lvl="0" indent="0">
              <a:lnSpc>
                <a:spcPct val="107000"/>
              </a:lnSpc>
              <a:spcAft>
                <a:spcPts val="800"/>
              </a:spcAft>
              <a:buNone/>
              <a:tabLst>
                <a:tab pos="457200" algn="l"/>
              </a:tabLst>
            </a:pPr>
            <a:r>
              <a:rPr lang="en-IN" sz="15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These functions are currently empty and serve as placeholders for actions that can be taken when IoT Cloud variables are changed. You can customize these functions to implement specific actions based on humidity and message data changes</a:t>
            </a:r>
            <a:endParaRPr lang="en-IN" sz="15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02105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596366-BC11-2D30-814C-BFA743358996}"/>
              </a:ext>
            </a:extLst>
          </p:cNvPr>
          <p:cNvPicPr>
            <a:picLocks noChangeAspect="1"/>
          </p:cNvPicPr>
          <p:nvPr/>
        </p:nvPicPr>
        <p:blipFill rotWithShape="1">
          <a:blip r:embed="rId2"/>
          <a:srcRect l="16240" t="15972" r="16000" b="11111"/>
          <a:stretch/>
        </p:blipFill>
        <p:spPr>
          <a:xfrm>
            <a:off x="4722019" y="1204057"/>
            <a:ext cx="4229100" cy="3467955"/>
          </a:xfrm>
          <a:prstGeom prst="rect">
            <a:avLst/>
          </a:prstGeom>
        </p:spPr>
      </p:pic>
      <p:pic>
        <p:nvPicPr>
          <p:cNvPr id="16" name="Picture 15">
            <a:extLst>
              <a:ext uri="{FF2B5EF4-FFF2-40B4-BE49-F238E27FC236}">
                <a16:creationId xmlns:a16="http://schemas.microsoft.com/office/drawing/2014/main" id="{F92AC96F-5E02-AD13-A8E0-4F8D888AB8E3}"/>
              </a:ext>
            </a:extLst>
          </p:cNvPr>
          <p:cNvPicPr>
            <a:picLocks noChangeAspect="1"/>
          </p:cNvPicPr>
          <p:nvPr/>
        </p:nvPicPr>
        <p:blipFill rotWithShape="1">
          <a:blip r:embed="rId3"/>
          <a:srcRect r="-471" b="6250"/>
          <a:stretch/>
        </p:blipFill>
        <p:spPr>
          <a:xfrm>
            <a:off x="257174" y="1204057"/>
            <a:ext cx="4314825" cy="3467955"/>
          </a:xfrm>
          <a:prstGeom prst="rect">
            <a:avLst/>
          </a:prstGeom>
        </p:spPr>
      </p:pic>
      <p:sp>
        <p:nvSpPr>
          <p:cNvPr id="21" name="TextBox 20">
            <a:extLst>
              <a:ext uri="{FF2B5EF4-FFF2-40B4-BE49-F238E27FC236}">
                <a16:creationId xmlns:a16="http://schemas.microsoft.com/office/drawing/2014/main" id="{32DF36BF-0DA2-BB68-FF08-C447AAE7266D}"/>
              </a:ext>
            </a:extLst>
          </p:cNvPr>
          <p:cNvSpPr txBox="1"/>
          <p:nvPr/>
        </p:nvSpPr>
        <p:spPr>
          <a:xfrm>
            <a:off x="1485900" y="228600"/>
            <a:ext cx="6336506" cy="7078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ARDUINO IOT CLOUD</a:t>
            </a:r>
          </a:p>
        </p:txBody>
      </p:sp>
    </p:spTree>
    <p:extLst>
      <p:ext uri="{BB962C8B-B14F-4D97-AF65-F5344CB8AC3E}">
        <p14:creationId xmlns:p14="http://schemas.microsoft.com/office/powerpoint/2010/main" val="47130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3267D-9831-D906-74C1-7A15BA4D5A0C}"/>
              </a:ext>
            </a:extLst>
          </p:cNvPr>
          <p:cNvPicPr>
            <a:picLocks noChangeAspect="1"/>
          </p:cNvPicPr>
          <p:nvPr/>
        </p:nvPicPr>
        <p:blipFill rotWithShape="1">
          <a:blip r:embed="rId2"/>
          <a:srcRect l="15547" t="9167" r="11953" b="22500"/>
          <a:stretch/>
        </p:blipFill>
        <p:spPr>
          <a:xfrm>
            <a:off x="142875" y="1164431"/>
            <a:ext cx="4464669" cy="3614738"/>
          </a:xfrm>
          <a:prstGeom prst="rect">
            <a:avLst/>
          </a:prstGeom>
        </p:spPr>
      </p:pic>
      <p:pic>
        <p:nvPicPr>
          <p:cNvPr id="6" name="Picture 5">
            <a:extLst>
              <a:ext uri="{FF2B5EF4-FFF2-40B4-BE49-F238E27FC236}">
                <a16:creationId xmlns:a16="http://schemas.microsoft.com/office/drawing/2014/main" id="{70568BE3-EBFC-B8FF-AAE7-AA6DADB7DA7C}"/>
              </a:ext>
            </a:extLst>
          </p:cNvPr>
          <p:cNvPicPr>
            <a:picLocks noChangeAspect="1"/>
          </p:cNvPicPr>
          <p:nvPr/>
        </p:nvPicPr>
        <p:blipFill rotWithShape="1">
          <a:blip r:embed="rId3"/>
          <a:srcRect t="9029" r="24297" b="4860"/>
          <a:stretch/>
        </p:blipFill>
        <p:spPr>
          <a:xfrm>
            <a:off x="4739878" y="1164430"/>
            <a:ext cx="4211241" cy="3614737"/>
          </a:xfrm>
          <a:prstGeom prst="rect">
            <a:avLst/>
          </a:prstGeom>
        </p:spPr>
      </p:pic>
      <p:sp>
        <p:nvSpPr>
          <p:cNvPr id="7" name="TextBox 6">
            <a:extLst>
              <a:ext uri="{FF2B5EF4-FFF2-40B4-BE49-F238E27FC236}">
                <a16:creationId xmlns:a16="http://schemas.microsoft.com/office/drawing/2014/main" id="{0357075D-0D8C-8DA0-FB47-84A9C03C84B3}"/>
              </a:ext>
            </a:extLst>
          </p:cNvPr>
          <p:cNvSpPr txBox="1"/>
          <p:nvPr/>
        </p:nvSpPr>
        <p:spPr>
          <a:xfrm>
            <a:off x="1193006" y="157163"/>
            <a:ext cx="6350794" cy="7078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ARDUINO IOT CLOUD</a:t>
            </a:r>
          </a:p>
        </p:txBody>
      </p:sp>
    </p:spTree>
    <p:extLst>
      <p:ext uri="{BB962C8B-B14F-4D97-AF65-F5344CB8AC3E}">
        <p14:creationId xmlns:p14="http://schemas.microsoft.com/office/powerpoint/2010/main" val="180103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124301"/>
            <a:ext cx="8520600" cy="8534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bg1"/>
                </a:solidFill>
                <a:effectLst>
                  <a:outerShdw blurRad="38100" dist="38100" dir="2700000" algn="tl">
                    <a:srgbClr val="000000">
                      <a:alpha val="43137"/>
                    </a:srgbClr>
                  </a:outerShdw>
                </a:effectLst>
                <a:latin typeface="Arial Black" panose="020B0A04020102020204" pitchFamily="34" charset="0"/>
              </a:rPr>
              <a:t>APPLICATIONS</a:t>
            </a:r>
            <a:endParaRPr sz="4000"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94" name="Google Shape;94;p18"/>
          <p:cNvSpPr txBox="1">
            <a:spLocks noGrp="1"/>
          </p:cNvSpPr>
          <p:nvPr>
            <p:ph type="body" idx="1"/>
          </p:nvPr>
        </p:nvSpPr>
        <p:spPr>
          <a:xfrm>
            <a:off x="528638" y="921544"/>
            <a:ext cx="8303661" cy="4097655"/>
          </a:xfrm>
          <a:prstGeom prst="rect">
            <a:avLst/>
          </a:prstGeom>
        </p:spPr>
        <p:txBody>
          <a:bodyPr spcFirstLastPara="1" wrap="square" lIns="91425" tIns="91425" rIns="91425" bIns="91425" anchor="t" anchorCtr="0">
            <a:normAutofit/>
          </a:bodyPr>
          <a:lstStyle/>
          <a:p>
            <a:pPr lvl="0" algn="l" rtl="0">
              <a:lnSpc>
                <a:spcPct val="150000"/>
              </a:lnSpc>
              <a:spcBef>
                <a:spcPts val="0"/>
              </a:spcBef>
              <a:spcAft>
                <a:spcPts val="0"/>
              </a:spcAft>
              <a:buSzPts val="1800"/>
              <a:buFont typeface="Wingdings" panose="05000000000000000000" pitchFamily="2" charset="2"/>
              <a:buChar char="v"/>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Agriculture</a:t>
            </a: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Transportation</a:t>
            </a: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Infrastructure Maintenance</a:t>
            </a: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Research and Education</a:t>
            </a: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Healthcare</a:t>
            </a:r>
            <a:endParaRPr lang="en-IN" sz="2400"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Construction</a:t>
            </a:r>
          </a:p>
          <a:p>
            <a:pPr lvl="0" algn="l" rtl="0">
              <a:lnSpc>
                <a:spcPct val="150000"/>
              </a:lnSpc>
              <a:spcBef>
                <a:spcPts val="0"/>
              </a:spcBef>
              <a:spcAft>
                <a:spcPts val="0"/>
              </a:spcAft>
              <a:buSzPts val="1800"/>
              <a:buFont typeface="Wingdings" panose="05000000000000000000" pitchFamily="2" charset="2"/>
              <a:buChar char="v"/>
            </a:pPr>
            <a:r>
              <a:rPr lang="en-IN" sz="2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Smart Cities</a:t>
            </a:r>
            <a:endParaRPr lang="en-IN" sz="2400"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lvl="0" algn="l" rtl="0">
              <a:spcBef>
                <a:spcPts val="0"/>
              </a:spcBef>
              <a:spcAft>
                <a:spcPts val="0"/>
              </a:spcAft>
              <a:buSzPts val="1800"/>
              <a:buFont typeface="Wingdings" panose="05000000000000000000" pitchFamily="2" charset="2"/>
              <a:buChar char="v"/>
            </a:pPr>
            <a:endPar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lvl="0" algn="l" rtl="0">
              <a:spcBef>
                <a:spcPts val="0"/>
              </a:spcBef>
              <a:spcAft>
                <a:spcPts val="0"/>
              </a:spcAft>
              <a:buSzPts val="1800"/>
              <a:buFont typeface="Wingdings" panose="05000000000000000000" pitchFamily="2" charset="2"/>
              <a:buChar char="v"/>
            </a:pPr>
            <a:endParaRPr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95D5-BBAC-708C-3873-3D25D470936A}"/>
              </a:ext>
            </a:extLst>
          </p:cNvPr>
          <p:cNvSpPr>
            <a:spLocks noGrp="1"/>
          </p:cNvSpPr>
          <p:nvPr>
            <p:ph type="title"/>
          </p:nvPr>
        </p:nvSpPr>
        <p:spPr>
          <a:xfrm>
            <a:off x="311700" y="0"/>
            <a:ext cx="8520600" cy="76962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BENEFITS</a:t>
            </a:r>
          </a:p>
        </p:txBody>
      </p:sp>
      <p:sp>
        <p:nvSpPr>
          <p:cNvPr id="3" name="Text Placeholder 2">
            <a:extLst>
              <a:ext uri="{FF2B5EF4-FFF2-40B4-BE49-F238E27FC236}">
                <a16:creationId xmlns:a16="http://schemas.microsoft.com/office/drawing/2014/main" id="{81966237-0799-6DAA-700B-2EA41F45B9F2}"/>
              </a:ext>
            </a:extLst>
          </p:cNvPr>
          <p:cNvSpPr>
            <a:spLocks noGrp="1"/>
          </p:cNvSpPr>
          <p:nvPr>
            <p:ph type="body" idx="1"/>
          </p:nvPr>
        </p:nvSpPr>
        <p:spPr>
          <a:xfrm>
            <a:off x="478630" y="828675"/>
            <a:ext cx="8353669" cy="4014788"/>
          </a:xfrm>
        </p:spPr>
        <p:txBody>
          <a:bodyPr>
            <a:normAutofit/>
          </a:bodyPr>
          <a:lstStyle/>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Real-time Data</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Data Accuracy</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Remote Monitoring</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Environmental Monitoring</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Data-Driven Decision Making</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User-Friendly Interfaces</a:t>
            </a:r>
          </a:p>
          <a:p>
            <a:pPr>
              <a:lnSpc>
                <a:spcPct val="150000"/>
              </a:lnSpc>
              <a:buFont typeface="Wingdings" panose="05000000000000000000" pitchFamily="2" charset="2"/>
              <a:buChar char="v"/>
            </a:pPr>
            <a:r>
              <a:rPr lang="en-IN"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Improved Public Safety</a:t>
            </a:r>
          </a:p>
          <a:p>
            <a:pPr>
              <a:buFont typeface="Wingdings" panose="05000000000000000000" pitchFamily="2" charset="2"/>
              <a:buChar char="v"/>
            </a:pPr>
            <a:endParaRPr lang="en-IN" sz="1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4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744364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FFA6-2814-E81F-2878-EBBAD15FF3A2}"/>
              </a:ext>
            </a:extLst>
          </p:cNvPr>
          <p:cNvSpPr>
            <a:spLocks noGrp="1"/>
          </p:cNvSpPr>
          <p:nvPr>
            <p:ph type="title"/>
          </p:nvPr>
        </p:nvSpPr>
        <p:spPr>
          <a:xfrm>
            <a:off x="856060" y="57150"/>
            <a:ext cx="7429499" cy="742949"/>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IN" sz="4000" dirty="0">
                <a:solidFill>
                  <a:schemeClr val="bg1"/>
                </a:solidFill>
                <a:effectLst>
                  <a:outerShdw blurRad="38100" dist="38100" dir="2700000" algn="tl">
                    <a:srgbClr val="000000">
                      <a:alpha val="43137"/>
                    </a:srgbClr>
                  </a:outerShdw>
                </a:effectLst>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17D8FAC3-84B8-9D7F-E188-18C7A7BADFC7}"/>
              </a:ext>
            </a:extLst>
          </p:cNvPr>
          <p:cNvSpPr>
            <a:spLocks noGrp="1"/>
          </p:cNvSpPr>
          <p:nvPr>
            <p:ph idx="1"/>
          </p:nvPr>
        </p:nvSpPr>
        <p:spPr>
          <a:xfrm>
            <a:off x="714375" y="857250"/>
            <a:ext cx="7729537" cy="4150519"/>
          </a:xfrm>
        </p:spPr>
        <p:txBody>
          <a:bodyPr anchor="ctr">
            <a:normAutofit fontScale="77500" lnSpcReduction="20000"/>
          </a:bodyPr>
          <a:lstStyle/>
          <a:p>
            <a:pPr marL="0" indent="0">
              <a:buNone/>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rPr>
              <a:t>We Conclude That The Weather Reporting System Using IoT Is Quite Cost Effective, Efficient And The Data Collected Can Also Be Post On Cloud As Well. Hence, This System Is Useful In Continuous Monitoring Of The Environment. </a:t>
            </a:r>
          </a:p>
          <a:p>
            <a:pPr>
              <a:buFont typeface="Wingdings" panose="05000000000000000000" pitchFamily="2" charset="2"/>
              <a:buChar char="v"/>
            </a:pPr>
            <a:endPar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rPr>
              <a:t> The project uses a 16x2 LCD display to display sensor data, with an I2C display module to reduce wire connections. </a:t>
            </a:r>
          </a:p>
          <a:p>
            <a:pPr>
              <a:buFont typeface="Wingdings" panose="05000000000000000000" pitchFamily="2" charset="2"/>
              <a:buChar char="v"/>
            </a:pPr>
            <a:endPar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r>
              <a:rPr lang="en-IN" sz="2100" kern="0" dirty="0">
                <a:solidFill>
                  <a:srgbClr val="202020"/>
                </a:solidFill>
                <a:effectLst/>
                <a:latin typeface="Calibri" panose="020F0502020204030204" pitchFamily="34" charset="0"/>
                <a:ea typeface="Times New Roman" panose="02020603050405020304" pitchFamily="18" charset="0"/>
              </a:rPr>
              <a:t> MQ-135 is an </a:t>
            </a:r>
            <a:r>
              <a:rPr lang="en-IN" sz="2100" kern="0" dirty="0" err="1">
                <a:solidFill>
                  <a:srgbClr val="202020"/>
                </a:solidFill>
                <a:effectLst/>
                <a:latin typeface="Calibri" panose="020F0502020204030204" pitchFamily="34" charset="0"/>
                <a:ea typeface="Times New Roman" panose="02020603050405020304" pitchFamily="18" charset="0"/>
              </a:rPr>
              <a:t>analog</a:t>
            </a:r>
            <a:r>
              <a:rPr lang="en-IN" sz="2100" kern="0" dirty="0">
                <a:solidFill>
                  <a:srgbClr val="202020"/>
                </a:solidFill>
                <a:effectLst/>
                <a:latin typeface="Calibri" panose="020F0502020204030204" pitchFamily="34" charset="0"/>
                <a:ea typeface="Times New Roman" panose="02020603050405020304" pitchFamily="18" charset="0"/>
              </a:rPr>
              <a:t> air quality sensor which takes air samples from your surroundings. </a:t>
            </a:r>
            <a:r>
              <a:rPr lang="en-IN" sz="2100" dirty="0">
                <a:solidFill>
                  <a:srgbClr val="202020"/>
                </a:solidFill>
                <a:effectLst/>
                <a:latin typeface="Calibri" panose="020F0502020204030204" pitchFamily="34" charset="0"/>
                <a:ea typeface="Calibri" panose="020F0502020204030204" pitchFamily="34" charset="0"/>
              </a:rPr>
              <a:t>The Analog Output is connected to A0.</a:t>
            </a:r>
          </a:p>
          <a:p>
            <a:pPr>
              <a:buFont typeface="Wingdings" panose="05000000000000000000" pitchFamily="2" charset="2"/>
              <a:buChar char="v"/>
            </a:pPr>
            <a:endParaRPr lang="en-IN" sz="2100" dirty="0">
              <a:solidFill>
                <a:srgbClr val="202020"/>
              </a:solidFill>
              <a:effectLst/>
              <a:latin typeface="Calibri" panose="020F0502020204030204" pitchFamily="34" charset="0"/>
              <a:ea typeface="Calibri" panose="020F0502020204030204" pitchFamily="34" charset="0"/>
            </a:endParaRPr>
          </a:p>
          <a:p>
            <a:pPr>
              <a:buFont typeface="Wingdings" panose="05000000000000000000" pitchFamily="2" charset="2"/>
              <a:buChar char="v"/>
            </a:pPr>
            <a:r>
              <a:rPr lang="en-US" sz="2100" b="0" i="0"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 LDR is responsible for collecting data about the intensity of light at your surroundings.</a:t>
            </a:r>
            <a:r>
              <a:rPr lang="en-IN" sz="2100" b="0" i="0" dirty="0">
                <a:solidFill>
                  <a:srgbClr val="202020"/>
                </a:solidFill>
                <a:latin typeface="Calibri" panose="020F0502020204030204" pitchFamily="34" charset="0"/>
                <a:ea typeface="Calibri" panose="020F0502020204030204" pitchFamily="34" charset="0"/>
                <a:cs typeface="Calibri" panose="020F0502020204030204" pitchFamily="34" charset="0"/>
              </a:rPr>
              <a:t> </a:t>
            </a:r>
            <a:r>
              <a:rPr lang="en-US" sz="2100" b="0" i="0"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The D0 pin </a:t>
            </a:r>
            <a:r>
              <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rPr>
              <a:t>is connected to</a:t>
            </a:r>
            <a:r>
              <a:rPr lang="en-US" sz="21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100" b="0" i="0"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D4 of </a:t>
            </a:r>
            <a:r>
              <a:rPr lang="en-US" sz="2100" b="0" i="0" dirty="0" err="1">
                <a:solidFill>
                  <a:srgbClr val="252525"/>
                </a:solidFill>
                <a:effectLst/>
                <a:latin typeface="Calibri" panose="020F0502020204030204" pitchFamily="34" charset="0"/>
                <a:ea typeface="Calibri" panose="020F0502020204030204" pitchFamily="34" charset="0"/>
                <a:cs typeface="Calibri" panose="020F0502020204030204" pitchFamily="34" charset="0"/>
              </a:rPr>
              <a:t>NodeMCU</a:t>
            </a:r>
            <a:r>
              <a:rPr lang="en-US" sz="2100" b="0" i="0"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a:t>
            </a:r>
            <a:endParaRPr lang="en-US" sz="2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89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40287" y="1628776"/>
            <a:ext cx="8520600" cy="303439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normAutofit/>
          </a:bodyPr>
          <a:lstStyle/>
          <a:p>
            <a:pPr marL="0" lvl="0" indent="0" algn="ctr" rtl="0">
              <a:spcBef>
                <a:spcPts val="0"/>
              </a:spcBef>
              <a:spcAft>
                <a:spcPts val="0"/>
              </a:spcAft>
              <a:buNone/>
            </a:pPr>
            <a:r>
              <a:rPr lang="en-IN" sz="8600" dirty="0">
                <a:solidFill>
                  <a:schemeClr val="bg1"/>
                </a:solidFill>
                <a:effectLst>
                  <a:outerShdw blurRad="38100" dist="38100" dir="2700000" algn="tl">
                    <a:srgbClr val="000000">
                      <a:alpha val="43137"/>
                    </a:srgbClr>
                  </a:outerShdw>
                </a:effectLst>
                <a:latin typeface="Arial Black" panose="020B0A0402010202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524D27E-5962-48A5-3525-6A5116498754}"/>
              </a:ext>
            </a:extLst>
          </p:cNvPr>
          <p:cNvSpPr txBox="1"/>
          <p:nvPr/>
        </p:nvSpPr>
        <p:spPr>
          <a:xfrm>
            <a:off x="61685" y="97695"/>
            <a:ext cx="9020629" cy="1323439"/>
          </a:xfrm>
          <a:prstGeom prst="rect">
            <a:avLst/>
          </a:prstGeom>
          <a:noFill/>
        </p:spPr>
        <p:txBody>
          <a:bodyPr wrap="square">
            <a:spAutoFit/>
          </a:bodyPr>
          <a:lstStyle/>
          <a:p>
            <a:pPr algn="ctr"/>
            <a:r>
              <a:rPr kumimoji="0" lang="en" sz="4000" b="1" i="0" u="none" strike="noStrike" kern="1200" cap="all" spc="0" normalizeH="0" baseline="0" noProof="0" dirty="0">
                <a:ln>
                  <a:noFill/>
                </a:ln>
                <a:effectLst>
                  <a:outerShdw blurRad="38100" dist="38100" dir="2700000" algn="tl">
                    <a:srgbClr val="000000">
                      <a:alpha val="43137"/>
                    </a:srgbClr>
                  </a:outerShdw>
                </a:effectLst>
                <a:uLnTx/>
                <a:uFillTx/>
                <a:latin typeface="Dutch801 Rm BT" panose="02020603060505020304" pitchFamily="18" charset="0"/>
                <a:ea typeface="Artifakt Element Heavy" panose="020B0B03050000020004" pitchFamily="34" charset="0"/>
                <a:cs typeface="+mj-cs"/>
              </a:rPr>
              <a:t>IOT Based Weather Monitoring System</a:t>
            </a:r>
            <a:endParaRPr lang="en-IN" sz="4000" dirty="0">
              <a:latin typeface="Dutch801 Rm BT" panose="02020603060505020304" pitchFamily="18" charset="0"/>
            </a:endParaRPr>
          </a:p>
        </p:txBody>
      </p:sp>
      <p:sp>
        <p:nvSpPr>
          <p:cNvPr id="12" name="TextBox 11">
            <a:extLst>
              <a:ext uri="{FF2B5EF4-FFF2-40B4-BE49-F238E27FC236}">
                <a16:creationId xmlns:a16="http://schemas.microsoft.com/office/drawing/2014/main" id="{D54AB7AD-8B8F-0DC3-0AB7-A0B2D0E4F14C}"/>
              </a:ext>
            </a:extLst>
          </p:cNvPr>
          <p:cNvSpPr txBox="1"/>
          <p:nvPr/>
        </p:nvSpPr>
        <p:spPr>
          <a:xfrm>
            <a:off x="1514475" y="1738133"/>
            <a:ext cx="6515100"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Computer Science &amp; Engineering Artificial Intelligence and Machine Learning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By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Maitreyi</a:t>
            </a: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 </a:t>
            </a: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Phadke</a:t>
            </a: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 (22106007)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Rutuja</a:t>
            </a: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 Pawar (22106043)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Gauri </a:t>
            </a: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Ramekar</a:t>
            </a: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 (22106068)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Pratiksha Pathak (22106127)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effectLst/>
              <a:uLnTx/>
              <a:uFillTx/>
              <a:latin typeface="Dutch801 Rm BT" panose="02020603060505020304" pitchFamily="18"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Under the Guidance of Prof. </a:t>
            </a: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Monali</a:t>
            </a:r>
            <a:r>
              <a:rPr kumimoji="0" lang="en-IN" sz="2000" b="1" i="0" u="none" strike="noStrike" kern="1200" cap="none" spc="0" normalizeH="0" baseline="0" noProof="0" dirty="0">
                <a:ln>
                  <a:noFill/>
                </a:ln>
                <a:effectLst/>
                <a:uLnTx/>
                <a:uFillTx/>
                <a:latin typeface="Dutch801 Rm BT" panose="02020603060505020304" pitchFamily="18" charset="0"/>
                <a:ea typeface="+mn-ea"/>
                <a:cs typeface="+mn-cs"/>
              </a:rPr>
              <a:t> </a:t>
            </a:r>
            <a:r>
              <a:rPr kumimoji="0" lang="en-IN" sz="2000" b="1" i="0" u="none" strike="noStrike" kern="1200" cap="none" spc="0" normalizeH="0" baseline="0" noProof="0" dirty="0" err="1">
                <a:ln>
                  <a:noFill/>
                </a:ln>
                <a:effectLst/>
                <a:uLnTx/>
                <a:uFillTx/>
                <a:latin typeface="Dutch801 Rm BT" panose="02020603060505020304" pitchFamily="18" charset="0"/>
                <a:ea typeface="+mn-ea"/>
                <a:cs typeface="+mn-cs"/>
              </a:rPr>
              <a:t>Korde</a:t>
            </a:r>
            <a:endParaRPr kumimoji="0" lang="en-IN" sz="2000" b="1" i="0" u="none" strike="noStrike" kern="1200" cap="none" spc="0" normalizeH="0" baseline="0" noProof="0" dirty="0">
              <a:ln>
                <a:noFill/>
              </a:ln>
              <a:effectLst/>
              <a:uLnTx/>
              <a:uFillTx/>
              <a:latin typeface="Dutch801 Rm BT" panose="02020603060505020304" pitchFamily="18" charset="0"/>
              <a:ea typeface="+mn-ea"/>
              <a:cs typeface="+mn-cs"/>
            </a:endParaRPr>
          </a:p>
        </p:txBody>
      </p:sp>
    </p:spTree>
    <p:extLst>
      <p:ext uri="{BB962C8B-B14F-4D97-AF65-F5344CB8AC3E}">
        <p14:creationId xmlns:p14="http://schemas.microsoft.com/office/powerpoint/2010/main" val="292523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A539-7E2B-A371-8E21-645E0F5EE66C}"/>
              </a:ext>
            </a:extLst>
          </p:cNvPr>
          <p:cNvSpPr>
            <a:spLocks noGrp="1"/>
          </p:cNvSpPr>
          <p:nvPr>
            <p:ph type="title"/>
          </p:nvPr>
        </p:nvSpPr>
        <p:spPr>
          <a:xfrm>
            <a:off x="856059" y="92414"/>
            <a:ext cx="7429499" cy="64339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INDEX</a:t>
            </a:r>
          </a:p>
        </p:txBody>
      </p:sp>
      <p:sp>
        <p:nvSpPr>
          <p:cNvPr id="3" name="Content Placeholder 2">
            <a:extLst>
              <a:ext uri="{FF2B5EF4-FFF2-40B4-BE49-F238E27FC236}">
                <a16:creationId xmlns:a16="http://schemas.microsoft.com/office/drawing/2014/main" id="{EE66D267-82EB-BBA7-0866-B2D806AD82FE}"/>
              </a:ext>
            </a:extLst>
          </p:cNvPr>
          <p:cNvSpPr>
            <a:spLocks noGrp="1"/>
          </p:cNvSpPr>
          <p:nvPr>
            <p:ph idx="1"/>
          </p:nvPr>
        </p:nvSpPr>
        <p:spPr>
          <a:xfrm>
            <a:off x="1343025" y="857250"/>
            <a:ext cx="6942533" cy="4079081"/>
          </a:xfrm>
        </p:spPr>
        <p:txBody>
          <a:bodyPr>
            <a:normAutofit lnSpcReduction="10000"/>
          </a:bodyPr>
          <a:lstStyle/>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Introduction                                     </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Components</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Circuit Diagram</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Flowchart</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Tools/</a:t>
            </a:r>
            <a:r>
              <a:rPr lang="en-IN" dirty="0" err="1">
                <a:solidFill>
                  <a:schemeClr val="bg1"/>
                </a:solidFill>
                <a:latin typeface="Calibri" panose="020F0502020204030204" pitchFamily="34" charset="0"/>
                <a:ea typeface="Calibri" panose="020F0502020204030204" pitchFamily="34" charset="0"/>
                <a:cs typeface="Calibri" panose="020F0502020204030204" pitchFamily="34" charset="0"/>
              </a:rPr>
              <a:t>Softwares</a:t>
            </a: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 Used</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Algorithm</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Implementation</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Application</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Benefits</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a:p>
            <a:pPr algn="ctr"/>
            <a:endParaRPr lang="en-IN" dirty="0"/>
          </a:p>
          <a:p>
            <a:pPr algn="ctr"/>
            <a:endParaRPr lang="en-IN" dirty="0"/>
          </a:p>
        </p:txBody>
      </p:sp>
    </p:spTree>
    <p:extLst>
      <p:ext uri="{BB962C8B-B14F-4D97-AF65-F5344CB8AC3E}">
        <p14:creationId xmlns:p14="http://schemas.microsoft.com/office/powerpoint/2010/main" val="291509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72B6-8A45-D565-289A-ABEAC009F55D}"/>
              </a:ext>
            </a:extLst>
          </p:cNvPr>
          <p:cNvSpPr>
            <a:spLocks noGrp="1"/>
          </p:cNvSpPr>
          <p:nvPr>
            <p:ph type="title"/>
          </p:nvPr>
        </p:nvSpPr>
        <p:spPr>
          <a:xfrm>
            <a:off x="311700" y="78582"/>
            <a:ext cx="8520600" cy="88582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r>
              <a:rPr lang="en-IN" sz="4000" dirty="0">
                <a:solidFill>
                  <a:schemeClr val="bg1"/>
                </a:solidFill>
                <a:latin typeface="Arial Black" panose="020B0A04020102020204" pitchFamily="34" charset="0"/>
              </a:rPr>
              <a:t>INTRODUCTION</a:t>
            </a:r>
          </a:p>
        </p:txBody>
      </p:sp>
      <p:sp>
        <p:nvSpPr>
          <p:cNvPr id="3" name="Text Placeholder 2">
            <a:extLst>
              <a:ext uri="{FF2B5EF4-FFF2-40B4-BE49-F238E27FC236}">
                <a16:creationId xmlns:a16="http://schemas.microsoft.com/office/drawing/2014/main" id="{8BEB9C53-AFA8-B248-3CD1-9EFB75B90529}"/>
              </a:ext>
            </a:extLst>
          </p:cNvPr>
          <p:cNvSpPr>
            <a:spLocks noGrp="1"/>
          </p:cNvSpPr>
          <p:nvPr>
            <p:ph type="body" idx="1"/>
          </p:nvPr>
        </p:nvSpPr>
        <p:spPr>
          <a:xfrm>
            <a:off x="311700" y="1171575"/>
            <a:ext cx="8520600" cy="3893343"/>
          </a:xfrm>
        </p:spPr>
        <p:txBody>
          <a:bodyPr>
            <a:normAutofit lnSpcReduction="10000"/>
          </a:bodyPr>
          <a:lstStyle/>
          <a:p>
            <a:pPr>
              <a:buFont typeface="Wingdings" panose="05000000000000000000" pitchFamily="2" charset="2"/>
              <a:buChar char="v"/>
            </a:pPr>
            <a:r>
              <a:rPr lang="en-US" sz="1800" b="1" dirty="0">
                <a:solidFill>
                  <a:schemeClr val="bg1"/>
                </a:solidFill>
                <a:latin typeface="Arial Black" panose="020B0A04020102020204" pitchFamily="34" charset="0"/>
              </a:rPr>
              <a:t>IOT:</a:t>
            </a:r>
            <a:r>
              <a:rPr lang="en-US" sz="1800" dirty="0">
                <a:solidFill>
                  <a:schemeClr val="bg1"/>
                </a:solidFill>
              </a:rPr>
              <a:t>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The Internet of Things (IoT) describes the network of physical objects—“things”—that are embedded with sensors, software, and other technologies for the purpose of connecting and exchanging data with other devices and systems over the internet. Now that we can connect everyday objects—kitchen appliances, cars, thermostats, baby monitors—to the internet via embedded devices, seamless communication is possible between people, processes, and things. </a:t>
            </a:r>
          </a:p>
          <a:p>
            <a:pPr>
              <a:buFont typeface="Wingdings" panose="05000000000000000000" pitchFamily="2" charset="2"/>
              <a:buChar char="v"/>
            </a:pP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v"/>
            </a:pPr>
            <a:endParaRPr lang="en-US" sz="1800" dirty="0">
              <a:solidFill>
                <a:schemeClr val="bg1"/>
              </a:solidFill>
            </a:endParaRPr>
          </a:p>
          <a:p>
            <a:pPr>
              <a:buFont typeface="Wingdings" panose="05000000000000000000" pitchFamily="2" charset="2"/>
              <a:buChar char="v"/>
            </a:pPr>
            <a:r>
              <a:rPr lang="en-US" sz="1800" dirty="0">
                <a:solidFill>
                  <a:schemeClr val="bg1"/>
                </a:solidFill>
                <a:latin typeface="Arial Black" panose="020B0A04020102020204" pitchFamily="34" charset="0"/>
              </a:rPr>
              <a:t>IOT Based Weather Monitoring system</a:t>
            </a:r>
            <a:r>
              <a:rPr lang="en-US" sz="1800" dirty="0">
                <a:solidFill>
                  <a:schemeClr val="bg1"/>
                </a:solidFill>
              </a:rPr>
              <a:t>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involves in acquiring weather and environment data using advanced electronic sensors and sending them to a web server via internet for real time weather monitoring and storage of data for future analysis and study. </a:t>
            </a:r>
          </a:p>
          <a:p>
            <a:pPr>
              <a:buFont typeface="Wingdings" panose="05000000000000000000" pitchFamily="2" charset="2"/>
              <a:buChar char="v"/>
            </a:pP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US" sz="1400" dirty="0">
              <a:solidFill>
                <a:schemeClr val="bg1"/>
              </a:solidFill>
            </a:endParaRPr>
          </a:p>
          <a:p>
            <a:pPr marL="114300" indent="0">
              <a:buNone/>
            </a:pPr>
            <a:endParaRPr lang="en-US" sz="1400" dirty="0">
              <a:solidFill>
                <a:schemeClr val="bg1"/>
              </a:solidFill>
            </a:endParaRPr>
          </a:p>
          <a:p>
            <a:pPr marL="114300" indent="0">
              <a:buNone/>
            </a:pPr>
            <a:endParaRPr lang="en-US" sz="1400" dirty="0">
              <a:solidFill>
                <a:schemeClr val="bg1"/>
              </a:solidFill>
            </a:endParaRPr>
          </a:p>
        </p:txBody>
      </p:sp>
    </p:spTree>
    <p:extLst>
      <p:ext uri="{BB962C8B-B14F-4D97-AF65-F5344CB8AC3E}">
        <p14:creationId xmlns:p14="http://schemas.microsoft.com/office/powerpoint/2010/main" val="2326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A9F6-06BA-D6DE-E4DA-4140E7CE9373}"/>
              </a:ext>
            </a:extLst>
          </p:cNvPr>
          <p:cNvSpPr>
            <a:spLocks noGrp="1"/>
          </p:cNvSpPr>
          <p:nvPr>
            <p:ph type="title"/>
          </p:nvPr>
        </p:nvSpPr>
        <p:spPr>
          <a:xfrm>
            <a:off x="856059" y="92870"/>
            <a:ext cx="7429499" cy="56435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IN" sz="3200" b="1" dirty="0">
                <a:solidFill>
                  <a:schemeClr val="bg1"/>
                </a:solidFill>
                <a:effectLst>
                  <a:outerShdw blurRad="38100" dist="38100" dir="2700000" algn="tl">
                    <a:srgbClr val="000000">
                      <a:alpha val="43137"/>
                    </a:srgbClr>
                  </a:outerShdw>
                </a:effectLst>
                <a:latin typeface="Arial Black" panose="020B0A04020102020204" pitchFamily="34" charset="0"/>
              </a:rPr>
              <a:t>COMPONENTS OF THE SYSTEM</a:t>
            </a:r>
          </a:p>
        </p:txBody>
      </p:sp>
      <p:pic>
        <p:nvPicPr>
          <p:cNvPr id="13" name="Picture Placeholder 12">
            <a:extLst>
              <a:ext uri="{FF2B5EF4-FFF2-40B4-BE49-F238E27FC236}">
                <a16:creationId xmlns:a16="http://schemas.microsoft.com/office/drawing/2014/main" id="{2017B690-E26A-4A74-CB61-2A2B5CCE6C49}"/>
              </a:ext>
            </a:extLst>
          </p:cNvPr>
          <p:cNvPicPr>
            <a:picLocks noGrp="1" noChangeAspect="1"/>
          </p:cNvPicPr>
          <p:nvPr>
            <p:ph type="pic" idx="15"/>
          </p:nvPr>
        </p:nvPicPr>
        <p:blipFill rotWithShape="1">
          <a:blip r:embed="rId2"/>
          <a:srcRect t="14599" b="18113"/>
          <a:stretch/>
        </p:blipFill>
        <p:spPr>
          <a:xfrm>
            <a:off x="964406" y="1318071"/>
            <a:ext cx="2397125" cy="16129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Placeholder 14">
            <a:extLst>
              <a:ext uri="{FF2B5EF4-FFF2-40B4-BE49-F238E27FC236}">
                <a16:creationId xmlns:a16="http://schemas.microsoft.com/office/drawing/2014/main" id="{3C049C33-6399-3DA0-C480-47F4F7BD46BC}"/>
              </a:ext>
            </a:extLst>
          </p:cNvPr>
          <p:cNvPicPr>
            <a:picLocks noGrp="1" noChangeAspect="1"/>
          </p:cNvPicPr>
          <p:nvPr>
            <p:ph type="pic" idx="21"/>
          </p:nvPr>
        </p:nvPicPr>
        <p:blipFill rotWithShape="1">
          <a:blip r:embed="rId3"/>
          <a:srcRect t="14263" b="15156"/>
          <a:stretch/>
        </p:blipFill>
        <p:spPr>
          <a:xfrm>
            <a:off x="3823551" y="1318071"/>
            <a:ext cx="2399205" cy="16129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Placeholder 23">
            <a:extLst>
              <a:ext uri="{FF2B5EF4-FFF2-40B4-BE49-F238E27FC236}">
                <a16:creationId xmlns:a16="http://schemas.microsoft.com/office/drawing/2014/main" id="{9A4CADAA-49C4-5B17-9E3C-935A1DC0B195}"/>
              </a:ext>
            </a:extLst>
          </p:cNvPr>
          <p:cNvPicPr>
            <a:picLocks noGrp="1" noChangeAspect="1"/>
          </p:cNvPicPr>
          <p:nvPr>
            <p:ph type="pic" idx="22"/>
          </p:nvPr>
        </p:nvPicPr>
        <p:blipFill rotWithShape="1">
          <a:blip r:embed="rId4"/>
          <a:srcRect l="3645" t="20522" r="5749" b="12315"/>
          <a:stretch/>
        </p:blipFill>
        <p:spPr>
          <a:xfrm>
            <a:off x="1694496" y="3591887"/>
            <a:ext cx="2399205" cy="12800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 name="Picture 19">
            <a:extLst>
              <a:ext uri="{FF2B5EF4-FFF2-40B4-BE49-F238E27FC236}">
                <a16:creationId xmlns:a16="http://schemas.microsoft.com/office/drawing/2014/main" id="{FFDFA809-D0A2-7505-4FF9-2DF57CA5BA84}"/>
              </a:ext>
            </a:extLst>
          </p:cNvPr>
          <p:cNvPicPr>
            <a:picLocks noChangeAspect="1"/>
          </p:cNvPicPr>
          <p:nvPr/>
        </p:nvPicPr>
        <p:blipFill rotWithShape="1">
          <a:blip r:embed="rId5"/>
          <a:srcRect l="17413" t="16436" r="13658" b="15166"/>
          <a:stretch/>
        </p:blipFill>
        <p:spPr>
          <a:xfrm>
            <a:off x="6600827" y="1201815"/>
            <a:ext cx="1643062" cy="1223002"/>
          </a:xfrm>
          <a:prstGeom prst="rect">
            <a:avLst/>
          </a:prstGeom>
        </p:spPr>
      </p:pic>
      <p:pic>
        <p:nvPicPr>
          <p:cNvPr id="21" name="Picture 20">
            <a:extLst>
              <a:ext uri="{FF2B5EF4-FFF2-40B4-BE49-F238E27FC236}">
                <a16:creationId xmlns:a16="http://schemas.microsoft.com/office/drawing/2014/main" id="{6A096768-99CA-30CD-DCF8-D7FBEBA4FA15}"/>
              </a:ext>
            </a:extLst>
          </p:cNvPr>
          <p:cNvPicPr>
            <a:picLocks noChangeAspect="1"/>
          </p:cNvPicPr>
          <p:nvPr/>
        </p:nvPicPr>
        <p:blipFill rotWithShape="1">
          <a:blip r:embed="rId6"/>
          <a:srcRect l="15869" t="19648" r="16514" b="19764"/>
          <a:stretch/>
        </p:blipFill>
        <p:spPr>
          <a:xfrm>
            <a:off x="5201474" y="3525637"/>
            <a:ext cx="1756814" cy="1223002"/>
          </a:xfrm>
          <a:prstGeom prst="rect">
            <a:avLst/>
          </a:prstGeom>
        </p:spPr>
      </p:pic>
      <p:sp>
        <p:nvSpPr>
          <p:cNvPr id="27" name="TextBox 26">
            <a:extLst>
              <a:ext uri="{FF2B5EF4-FFF2-40B4-BE49-F238E27FC236}">
                <a16:creationId xmlns:a16="http://schemas.microsoft.com/office/drawing/2014/main" id="{639C436E-A89F-55C7-B082-618C27700FDC}"/>
              </a:ext>
            </a:extLst>
          </p:cNvPr>
          <p:cNvSpPr txBox="1"/>
          <p:nvPr/>
        </p:nvSpPr>
        <p:spPr>
          <a:xfrm>
            <a:off x="964406" y="756815"/>
            <a:ext cx="2628900" cy="461665"/>
          </a:xfrm>
          <a:prstGeom prst="rect">
            <a:avLst/>
          </a:prstGeom>
          <a:noFill/>
          <a:ln>
            <a:noFill/>
          </a:ln>
        </p:spPr>
        <p:txBody>
          <a:bodyPr wrap="square" rtlCol="0">
            <a:spAutoFit/>
          </a:bodyPr>
          <a:lstStyle/>
          <a:p>
            <a:pPr algn="ctr"/>
            <a:r>
              <a:rPr lang="en-US" sz="1200" dirty="0">
                <a:solidFill>
                  <a:schemeClr val="bg1"/>
                </a:solidFill>
                <a:latin typeface="Arial Black" panose="020B0A04020102020204" pitchFamily="34" charset="0"/>
              </a:rPr>
              <a:t>16 x 2 display with I2C adapter module</a:t>
            </a:r>
          </a:p>
        </p:txBody>
      </p:sp>
      <p:sp>
        <p:nvSpPr>
          <p:cNvPr id="28" name="TextBox 27">
            <a:extLst>
              <a:ext uri="{FF2B5EF4-FFF2-40B4-BE49-F238E27FC236}">
                <a16:creationId xmlns:a16="http://schemas.microsoft.com/office/drawing/2014/main" id="{C25AD089-B1EF-DCA5-C3C4-768EBA91C0CE}"/>
              </a:ext>
            </a:extLst>
          </p:cNvPr>
          <p:cNvSpPr txBox="1"/>
          <p:nvPr/>
        </p:nvSpPr>
        <p:spPr>
          <a:xfrm>
            <a:off x="3543300" y="730145"/>
            <a:ext cx="2628900" cy="461665"/>
          </a:xfrm>
          <a:prstGeom prst="rect">
            <a:avLst/>
          </a:prstGeom>
          <a:noFill/>
        </p:spPr>
        <p:txBody>
          <a:bodyPr wrap="square" rtlCol="0">
            <a:spAutoFit/>
          </a:bodyPr>
          <a:lstStyle/>
          <a:p>
            <a:pPr algn="ctr"/>
            <a:r>
              <a:rPr lang="en-IN" sz="1200" dirty="0" err="1">
                <a:solidFill>
                  <a:schemeClr val="bg1"/>
                </a:solidFill>
                <a:latin typeface="Arial Black" panose="020B0A04020102020204" pitchFamily="34" charset="0"/>
              </a:rPr>
              <a:t>NodeMCU</a:t>
            </a:r>
            <a:r>
              <a:rPr lang="en-IN" sz="1200" dirty="0">
                <a:solidFill>
                  <a:schemeClr val="bg1"/>
                </a:solidFill>
                <a:latin typeface="Arial Black" panose="020B0A04020102020204" pitchFamily="34" charset="0"/>
              </a:rPr>
              <a:t> ESP8266 </a:t>
            </a:r>
            <a:r>
              <a:rPr lang="en-IN" sz="1200" dirty="0" err="1">
                <a:solidFill>
                  <a:schemeClr val="bg1"/>
                </a:solidFill>
                <a:latin typeface="Arial Black" panose="020B0A04020102020204" pitchFamily="34" charset="0"/>
              </a:rPr>
              <a:t>WiFi</a:t>
            </a:r>
            <a:r>
              <a:rPr lang="en-IN" sz="1200" dirty="0">
                <a:solidFill>
                  <a:schemeClr val="bg1"/>
                </a:solidFill>
                <a:latin typeface="Arial Black" panose="020B0A04020102020204" pitchFamily="34" charset="0"/>
              </a:rPr>
              <a:t> Module</a:t>
            </a:r>
          </a:p>
        </p:txBody>
      </p:sp>
      <p:sp>
        <p:nvSpPr>
          <p:cNvPr id="29" name="TextBox 28">
            <a:extLst>
              <a:ext uri="{FF2B5EF4-FFF2-40B4-BE49-F238E27FC236}">
                <a16:creationId xmlns:a16="http://schemas.microsoft.com/office/drawing/2014/main" id="{4F6BDE51-1638-ADE3-E209-0496287D7775}"/>
              </a:ext>
            </a:extLst>
          </p:cNvPr>
          <p:cNvSpPr txBox="1"/>
          <p:nvPr/>
        </p:nvSpPr>
        <p:spPr>
          <a:xfrm>
            <a:off x="6571702" y="628341"/>
            <a:ext cx="1643062" cy="646331"/>
          </a:xfrm>
          <a:prstGeom prst="rect">
            <a:avLst/>
          </a:prstGeom>
          <a:noFill/>
        </p:spPr>
        <p:txBody>
          <a:bodyPr wrap="square" rtlCol="0">
            <a:spAutoFit/>
          </a:bodyPr>
          <a:lstStyle/>
          <a:p>
            <a:pPr algn="ctr"/>
            <a:r>
              <a:rPr lang="en-IN" sz="1200" dirty="0">
                <a:solidFill>
                  <a:schemeClr val="bg1"/>
                </a:solidFill>
                <a:latin typeface="Arial Black" panose="020B0A04020102020204" pitchFamily="34" charset="0"/>
              </a:rPr>
              <a:t>DHT11 Temperature And Humidity Sensor</a:t>
            </a:r>
          </a:p>
        </p:txBody>
      </p:sp>
      <p:sp>
        <p:nvSpPr>
          <p:cNvPr id="30" name="TextBox 29">
            <a:extLst>
              <a:ext uri="{FF2B5EF4-FFF2-40B4-BE49-F238E27FC236}">
                <a16:creationId xmlns:a16="http://schemas.microsoft.com/office/drawing/2014/main" id="{6349D617-DB9B-2DBE-C6FB-8C58BCBB8D9D}"/>
              </a:ext>
            </a:extLst>
          </p:cNvPr>
          <p:cNvSpPr txBox="1"/>
          <p:nvPr/>
        </p:nvSpPr>
        <p:spPr>
          <a:xfrm>
            <a:off x="1507331" y="3217860"/>
            <a:ext cx="2678907" cy="307777"/>
          </a:xfrm>
          <a:prstGeom prst="rect">
            <a:avLst/>
          </a:prstGeom>
          <a:noFill/>
        </p:spPr>
        <p:txBody>
          <a:bodyPr wrap="square" rtlCol="0">
            <a:spAutoFit/>
          </a:bodyPr>
          <a:lstStyle/>
          <a:p>
            <a:pPr algn="ctr"/>
            <a:r>
              <a:rPr lang="en-IN" sz="1400" dirty="0">
                <a:solidFill>
                  <a:schemeClr val="bg1"/>
                </a:solidFill>
                <a:latin typeface="Arial Black" panose="020B0A04020102020204" pitchFamily="34" charset="0"/>
              </a:rPr>
              <a:t>LDR Sensor LM393</a:t>
            </a:r>
          </a:p>
        </p:txBody>
      </p:sp>
      <p:sp>
        <p:nvSpPr>
          <p:cNvPr id="31" name="TextBox 30">
            <a:extLst>
              <a:ext uri="{FF2B5EF4-FFF2-40B4-BE49-F238E27FC236}">
                <a16:creationId xmlns:a16="http://schemas.microsoft.com/office/drawing/2014/main" id="{82EC8EC2-E112-682B-219D-CC2EC4D035B0}"/>
              </a:ext>
            </a:extLst>
          </p:cNvPr>
          <p:cNvSpPr txBox="1"/>
          <p:nvPr/>
        </p:nvSpPr>
        <p:spPr>
          <a:xfrm>
            <a:off x="5150644" y="3121819"/>
            <a:ext cx="1756814" cy="461665"/>
          </a:xfrm>
          <a:prstGeom prst="rect">
            <a:avLst/>
          </a:prstGeom>
          <a:noFill/>
        </p:spPr>
        <p:txBody>
          <a:bodyPr wrap="square" rtlCol="0">
            <a:spAutoFit/>
          </a:bodyPr>
          <a:lstStyle/>
          <a:p>
            <a:pPr algn="ctr"/>
            <a:r>
              <a:rPr lang="en-IN" sz="1200" dirty="0">
                <a:solidFill>
                  <a:schemeClr val="bg1"/>
                </a:solidFill>
                <a:latin typeface="Arial Black" panose="020B0A04020102020204" pitchFamily="34" charset="0"/>
                <a:ea typeface="Calibri" panose="020F0502020204030204" pitchFamily="34" charset="0"/>
                <a:cs typeface="Calibri" panose="020F0502020204030204" pitchFamily="34" charset="0"/>
              </a:rPr>
              <a:t>MQ-135 sensor air quality sensor.</a:t>
            </a:r>
          </a:p>
        </p:txBody>
      </p:sp>
    </p:spTree>
    <p:extLst>
      <p:ext uri="{BB962C8B-B14F-4D97-AF65-F5344CB8AC3E}">
        <p14:creationId xmlns:p14="http://schemas.microsoft.com/office/powerpoint/2010/main" val="819054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48D6A5-412B-3643-19DF-65E9187A77A2}"/>
              </a:ext>
            </a:extLst>
          </p:cNvPr>
          <p:cNvSpPr/>
          <p:nvPr/>
        </p:nvSpPr>
        <p:spPr>
          <a:xfrm>
            <a:off x="3543300" y="1064419"/>
            <a:ext cx="1764506" cy="337899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2000" dirty="0" err="1">
                <a:solidFill>
                  <a:schemeClr val="tx1"/>
                </a:solidFill>
                <a:latin typeface="Arial Black" panose="020B0A04020102020204" pitchFamily="34" charset="0"/>
              </a:rPr>
              <a:t>NodeMCU</a:t>
            </a:r>
            <a:r>
              <a:rPr lang="en-IN" sz="2000" dirty="0">
                <a:solidFill>
                  <a:schemeClr val="tx1"/>
                </a:solidFill>
                <a:latin typeface="Arial Black" panose="020B0A04020102020204" pitchFamily="34" charset="0"/>
              </a:rPr>
              <a:t> ESP8266 </a:t>
            </a:r>
            <a:r>
              <a:rPr lang="en-IN" sz="2000" dirty="0" err="1">
                <a:solidFill>
                  <a:schemeClr val="tx1"/>
                </a:solidFill>
                <a:latin typeface="Arial Black" panose="020B0A04020102020204" pitchFamily="34" charset="0"/>
              </a:rPr>
              <a:t>WiFi</a:t>
            </a:r>
            <a:r>
              <a:rPr lang="en-IN" sz="2000" dirty="0">
                <a:solidFill>
                  <a:schemeClr val="tx1"/>
                </a:solidFill>
                <a:latin typeface="Arial Black" panose="020B0A04020102020204" pitchFamily="34" charset="0"/>
              </a:rPr>
              <a:t> Module</a:t>
            </a:r>
          </a:p>
        </p:txBody>
      </p:sp>
      <p:sp>
        <p:nvSpPr>
          <p:cNvPr id="6" name="Rectangle 5">
            <a:extLst>
              <a:ext uri="{FF2B5EF4-FFF2-40B4-BE49-F238E27FC236}">
                <a16:creationId xmlns:a16="http://schemas.microsoft.com/office/drawing/2014/main" id="{2D7A5288-EE26-7A0A-E274-868332B36079}"/>
              </a:ext>
            </a:extLst>
          </p:cNvPr>
          <p:cNvSpPr/>
          <p:nvPr/>
        </p:nvSpPr>
        <p:spPr>
          <a:xfrm>
            <a:off x="1035843" y="1064419"/>
            <a:ext cx="1821657" cy="86439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1400" dirty="0">
                <a:solidFill>
                  <a:schemeClr val="tx1"/>
                </a:solidFill>
                <a:latin typeface="Arial Black" panose="020B0A04020102020204" pitchFamily="34" charset="0"/>
              </a:rPr>
              <a:t>DHT11 Temperature and Humidity Sensor</a:t>
            </a:r>
          </a:p>
        </p:txBody>
      </p:sp>
      <p:sp>
        <p:nvSpPr>
          <p:cNvPr id="7" name="Rectangle 6">
            <a:extLst>
              <a:ext uri="{FF2B5EF4-FFF2-40B4-BE49-F238E27FC236}">
                <a16:creationId xmlns:a16="http://schemas.microsoft.com/office/drawing/2014/main" id="{185376E2-E310-7B66-1853-75ACB8D06D46}"/>
              </a:ext>
            </a:extLst>
          </p:cNvPr>
          <p:cNvSpPr/>
          <p:nvPr/>
        </p:nvSpPr>
        <p:spPr>
          <a:xfrm>
            <a:off x="1061434" y="3579019"/>
            <a:ext cx="1821657" cy="86439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dirty="0">
                <a:solidFill>
                  <a:schemeClr val="tx1"/>
                </a:solidFill>
                <a:latin typeface="Arial Black" panose="020B0A04020102020204" pitchFamily="34" charset="0"/>
              </a:rPr>
              <a:t>MQ-135 Air Quality Sensor</a:t>
            </a:r>
          </a:p>
        </p:txBody>
      </p:sp>
      <p:sp>
        <p:nvSpPr>
          <p:cNvPr id="12" name="Rectangle 11">
            <a:extLst>
              <a:ext uri="{FF2B5EF4-FFF2-40B4-BE49-F238E27FC236}">
                <a16:creationId xmlns:a16="http://schemas.microsoft.com/office/drawing/2014/main" id="{52249376-D4DF-8B53-3014-B106A05147C6}"/>
              </a:ext>
            </a:extLst>
          </p:cNvPr>
          <p:cNvSpPr/>
          <p:nvPr/>
        </p:nvSpPr>
        <p:spPr>
          <a:xfrm>
            <a:off x="1035843" y="2321719"/>
            <a:ext cx="1821657" cy="86439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dirty="0">
                <a:solidFill>
                  <a:schemeClr val="tx1"/>
                </a:solidFill>
                <a:latin typeface="Arial Black" panose="020B0A04020102020204" pitchFamily="34" charset="0"/>
              </a:rPr>
              <a:t>LDR Sensor LM393</a:t>
            </a:r>
          </a:p>
        </p:txBody>
      </p:sp>
      <p:sp>
        <p:nvSpPr>
          <p:cNvPr id="13" name="Arrow: Right 12">
            <a:extLst>
              <a:ext uri="{FF2B5EF4-FFF2-40B4-BE49-F238E27FC236}">
                <a16:creationId xmlns:a16="http://schemas.microsoft.com/office/drawing/2014/main" id="{0412CFFA-D785-0CF1-707D-EAA660A102AA}"/>
              </a:ext>
            </a:extLst>
          </p:cNvPr>
          <p:cNvSpPr/>
          <p:nvPr/>
        </p:nvSpPr>
        <p:spPr>
          <a:xfrm>
            <a:off x="2857500" y="1396960"/>
            <a:ext cx="685800" cy="3350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EDE9A077-8489-57BA-208E-CC88CE8183EE}"/>
              </a:ext>
            </a:extLst>
          </p:cNvPr>
          <p:cNvPicPr>
            <a:picLocks noChangeAspect="1"/>
          </p:cNvPicPr>
          <p:nvPr/>
        </p:nvPicPr>
        <p:blipFill>
          <a:blip r:embed="rId2"/>
          <a:stretch>
            <a:fillRect/>
          </a:stretch>
        </p:blipFill>
        <p:spPr>
          <a:xfrm>
            <a:off x="2856549" y="2571750"/>
            <a:ext cx="713294" cy="396274"/>
          </a:xfrm>
          <a:prstGeom prst="rect">
            <a:avLst/>
          </a:prstGeom>
        </p:spPr>
      </p:pic>
      <p:pic>
        <p:nvPicPr>
          <p:cNvPr id="15" name="Picture 14">
            <a:extLst>
              <a:ext uri="{FF2B5EF4-FFF2-40B4-BE49-F238E27FC236}">
                <a16:creationId xmlns:a16="http://schemas.microsoft.com/office/drawing/2014/main" id="{7E68C184-7884-0FF3-AD43-9BDE39D22645}"/>
              </a:ext>
            </a:extLst>
          </p:cNvPr>
          <p:cNvPicPr>
            <a:picLocks noChangeAspect="1"/>
          </p:cNvPicPr>
          <p:nvPr/>
        </p:nvPicPr>
        <p:blipFill>
          <a:blip r:embed="rId2"/>
          <a:stretch>
            <a:fillRect/>
          </a:stretch>
        </p:blipFill>
        <p:spPr>
          <a:xfrm>
            <a:off x="2883091" y="3880944"/>
            <a:ext cx="660209" cy="396274"/>
          </a:xfrm>
          <a:prstGeom prst="rect">
            <a:avLst/>
          </a:prstGeom>
        </p:spPr>
      </p:pic>
      <p:sp>
        <p:nvSpPr>
          <p:cNvPr id="16" name="Cloud 15">
            <a:extLst>
              <a:ext uri="{FF2B5EF4-FFF2-40B4-BE49-F238E27FC236}">
                <a16:creationId xmlns:a16="http://schemas.microsoft.com/office/drawing/2014/main" id="{2E954033-2E9F-7E20-FCA1-8D3B2981008D}"/>
              </a:ext>
            </a:extLst>
          </p:cNvPr>
          <p:cNvSpPr/>
          <p:nvPr/>
        </p:nvSpPr>
        <p:spPr>
          <a:xfrm>
            <a:off x="6229351" y="1496616"/>
            <a:ext cx="1878806" cy="942975"/>
          </a:xfrm>
          <a:prstGeom prst="cloud">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1400" dirty="0">
                <a:solidFill>
                  <a:schemeClr val="tx1"/>
                </a:solidFill>
                <a:latin typeface="Arial Black" panose="020B0A04020102020204" pitchFamily="34" charset="0"/>
              </a:rPr>
              <a:t>Arduino IOT CLOUD</a:t>
            </a:r>
          </a:p>
        </p:txBody>
      </p:sp>
      <p:sp>
        <p:nvSpPr>
          <p:cNvPr id="17" name="Arrow: Right 16">
            <a:extLst>
              <a:ext uri="{FF2B5EF4-FFF2-40B4-BE49-F238E27FC236}">
                <a16:creationId xmlns:a16="http://schemas.microsoft.com/office/drawing/2014/main" id="{B3DFFF0A-19D2-5ECB-E557-1FE9AE479F25}"/>
              </a:ext>
            </a:extLst>
          </p:cNvPr>
          <p:cNvSpPr/>
          <p:nvPr/>
        </p:nvSpPr>
        <p:spPr>
          <a:xfrm>
            <a:off x="5307806" y="1878807"/>
            <a:ext cx="985838" cy="3643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C5A1D268-BCBE-C0E8-DC9F-C532E6C2DD90}"/>
              </a:ext>
            </a:extLst>
          </p:cNvPr>
          <p:cNvSpPr/>
          <p:nvPr/>
        </p:nvSpPr>
        <p:spPr>
          <a:xfrm>
            <a:off x="6500813" y="3186113"/>
            <a:ext cx="1607344" cy="694831"/>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dirty="0">
                <a:latin typeface="Arial Black" panose="020B0A04020102020204" pitchFamily="34" charset="0"/>
              </a:rPr>
              <a:t>Dashboard</a:t>
            </a:r>
          </a:p>
        </p:txBody>
      </p:sp>
      <p:sp>
        <p:nvSpPr>
          <p:cNvPr id="19" name="Arrow: Down 18">
            <a:extLst>
              <a:ext uri="{FF2B5EF4-FFF2-40B4-BE49-F238E27FC236}">
                <a16:creationId xmlns:a16="http://schemas.microsoft.com/office/drawing/2014/main" id="{D8BD597C-4702-4F85-8D00-B8ED404127C4}"/>
              </a:ext>
            </a:extLst>
          </p:cNvPr>
          <p:cNvSpPr/>
          <p:nvPr/>
        </p:nvSpPr>
        <p:spPr>
          <a:xfrm>
            <a:off x="7050882" y="2439591"/>
            <a:ext cx="335756" cy="746522"/>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3B4E3C7-C748-502E-886C-B9B2CC9F2C1C}"/>
              </a:ext>
            </a:extLst>
          </p:cNvPr>
          <p:cNvSpPr txBox="1"/>
          <p:nvPr/>
        </p:nvSpPr>
        <p:spPr>
          <a:xfrm>
            <a:off x="2371725" y="142875"/>
            <a:ext cx="4129088"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IN" sz="2800" b="1" dirty="0">
                <a:solidFill>
                  <a:schemeClr val="bg1"/>
                </a:solidFill>
                <a:effectLst>
                  <a:outerShdw blurRad="38100" dist="38100" dir="2700000" algn="tl">
                    <a:srgbClr val="000000">
                      <a:alpha val="43137"/>
                    </a:srgbClr>
                  </a:outerShdw>
                </a:effectLst>
                <a:latin typeface="Arial Black" panose="020B0A04020102020204" pitchFamily="34" charset="0"/>
              </a:rPr>
              <a:t>BLOCK DIAGRAM</a:t>
            </a:r>
          </a:p>
        </p:txBody>
      </p:sp>
    </p:spTree>
    <p:extLst>
      <p:ext uri="{BB962C8B-B14F-4D97-AF65-F5344CB8AC3E}">
        <p14:creationId xmlns:p14="http://schemas.microsoft.com/office/powerpoint/2010/main" val="79018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408938" y="0"/>
            <a:ext cx="8354700" cy="79771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CIRCUIT DIAGRAM</a:t>
            </a:r>
            <a:endParaRPr sz="4000" b="1"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pic>
        <p:nvPicPr>
          <p:cNvPr id="4" name="Picture 3">
            <a:extLst>
              <a:ext uri="{FF2B5EF4-FFF2-40B4-BE49-F238E27FC236}">
                <a16:creationId xmlns:a16="http://schemas.microsoft.com/office/drawing/2014/main" id="{5FD0CDE1-7726-6A3A-401F-DE601052EFF8}"/>
              </a:ext>
            </a:extLst>
          </p:cNvPr>
          <p:cNvPicPr>
            <a:picLocks noChangeAspect="1"/>
          </p:cNvPicPr>
          <p:nvPr/>
        </p:nvPicPr>
        <p:blipFill rotWithShape="1">
          <a:blip r:embed="rId3"/>
          <a:srcRect l="1" r="4578" b="13360"/>
          <a:stretch/>
        </p:blipFill>
        <p:spPr>
          <a:xfrm>
            <a:off x="408938" y="996553"/>
            <a:ext cx="8256431" cy="36754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49BF-734D-F405-FC52-F8EFFA99EEE8}"/>
              </a:ext>
            </a:extLst>
          </p:cNvPr>
          <p:cNvSpPr>
            <a:spLocks noGrp="1"/>
          </p:cNvSpPr>
          <p:nvPr>
            <p:ph type="title"/>
          </p:nvPr>
        </p:nvSpPr>
        <p:spPr>
          <a:xfrm>
            <a:off x="521494" y="157164"/>
            <a:ext cx="8208169" cy="10287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IN" sz="2800" dirty="0">
                <a:solidFill>
                  <a:schemeClr val="bg1"/>
                </a:solidFill>
                <a:effectLst>
                  <a:outerShdw blurRad="38100" dist="38100" dir="2700000" algn="tl">
                    <a:srgbClr val="000000">
                      <a:alpha val="43137"/>
                    </a:srgbClr>
                  </a:outerShdw>
                </a:effectLst>
                <a:latin typeface="Arial Black" panose="020B0A04020102020204" pitchFamily="34" charset="0"/>
              </a:rPr>
              <a:t>TOOLS/SOFTWARES, LANGUAGES USED</a:t>
            </a:r>
          </a:p>
        </p:txBody>
      </p:sp>
      <p:pic>
        <p:nvPicPr>
          <p:cNvPr id="8" name="Picture 7">
            <a:extLst>
              <a:ext uri="{FF2B5EF4-FFF2-40B4-BE49-F238E27FC236}">
                <a16:creationId xmlns:a16="http://schemas.microsoft.com/office/drawing/2014/main" id="{14E5EC44-7647-C876-B05B-16D28CAE3F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2175" y="1696725"/>
            <a:ext cx="2778300" cy="1750110"/>
          </a:xfrm>
          <a:prstGeom prst="rect">
            <a:avLst/>
          </a:prstGeom>
        </p:spPr>
      </p:pic>
      <p:sp>
        <p:nvSpPr>
          <p:cNvPr id="9" name="Rectangle 8">
            <a:extLst>
              <a:ext uri="{FF2B5EF4-FFF2-40B4-BE49-F238E27FC236}">
                <a16:creationId xmlns:a16="http://schemas.microsoft.com/office/drawing/2014/main" id="{94DCD8AA-D8C4-2149-4C41-9078BC2D8370}"/>
              </a:ext>
            </a:extLst>
          </p:cNvPr>
          <p:cNvSpPr/>
          <p:nvPr/>
        </p:nvSpPr>
        <p:spPr>
          <a:xfrm>
            <a:off x="1093303" y="2861941"/>
            <a:ext cx="2636043" cy="557213"/>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solidFill>
                <a:schemeClr val="bg1"/>
              </a:solidFill>
            </a:endParaRPr>
          </a:p>
        </p:txBody>
      </p:sp>
      <p:sp>
        <p:nvSpPr>
          <p:cNvPr id="11" name="TextBox 10">
            <a:extLst>
              <a:ext uri="{FF2B5EF4-FFF2-40B4-BE49-F238E27FC236}">
                <a16:creationId xmlns:a16="http://schemas.microsoft.com/office/drawing/2014/main" id="{E8991927-5C30-1633-A5D1-D7E4F586C617}"/>
              </a:ext>
            </a:extLst>
          </p:cNvPr>
          <p:cNvSpPr txBox="1"/>
          <p:nvPr/>
        </p:nvSpPr>
        <p:spPr>
          <a:xfrm>
            <a:off x="1022175" y="3419154"/>
            <a:ext cx="2778300" cy="400110"/>
          </a:xfrm>
          <a:prstGeom prst="rect">
            <a:avLst/>
          </a:prstGeom>
          <a:noFill/>
        </p:spPr>
        <p:txBody>
          <a:bodyPr wrap="square" rtlCol="0">
            <a:spAutoFit/>
          </a:bodyPr>
          <a:lstStyle/>
          <a:p>
            <a:pPr algn="ctr"/>
            <a:r>
              <a:rPr lang="en-IN" sz="2000" b="1" u="sng" dirty="0"/>
              <a:t>ARDUINO IOT CLOUD</a:t>
            </a:r>
          </a:p>
        </p:txBody>
      </p:sp>
      <p:pic>
        <p:nvPicPr>
          <p:cNvPr id="13" name="Picture 12">
            <a:extLst>
              <a:ext uri="{FF2B5EF4-FFF2-40B4-BE49-F238E27FC236}">
                <a16:creationId xmlns:a16="http://schemas.microsoft.com/office/drawing/2014/main" id="{8EA2E95F-A520-F482-2906-5D69323F8AF6}"/>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5082406" y="1745514"/>
            <a:ext cx="3093988" cy="2232853"/>
          </a:xfrm>
          <a:prstGeom prst="rect">
            <a:avLst/>
          </a:prstGeom>
        </p:spPr>
      </p:pic>
    </p:spTree>
    <p:extLst>
      <p:ext uri="{BB962C8B-B14F-4D97-AF65-F5344CB8AC3E}">
        <p14:creationId xmlns:p14="http://schemas.microsoft.com/office/powerpoint/2010/main" val="47042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C5C-B210-F54E-96AA-E1B77DC5D8DF}"/>
              </a:ext>
            </a:extLst>
          </p:cNvPr>
          <p:cNvSpPr>
            <a:spLocks noGrp="1"/>
          </p:cNvSpPr>
          <p:nvPr>
            <p:ph type="title"/>
          </p:nvPr>
        </p:nvSpPr>
        <p:spPr>
          <a:xfrm>
            <a:off x="404569" y="66405"/>
            <a:ext cx="8520600" cy="5727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r>
              <a:rPr lang="en-US" sz="4000" b="1" dirty="0">
                <a:solidFill>
                  <a:schemeClr val="bg1"/>
                </a:solidFill>
                <a:effectLst>
                  <a:outerShdw blurRad="38100" dist="38100" dir="2700000" algn="tl">
                    <a:srgbClr val="000000">
                      <a:alpha val="43137"/>
                    </a:srgbClr>
                  </a:outerShdw>
                </a:effectLst>
                <a:latin typeface="Arial Black" panose="020B0A04020102020204" pitchFamily="34" charset="0"/>
              </a:rPr>
              <a:t>ALGORITHM</a:t>
            </a:r>
            <a:endParaRPr lang="en-IN" sz="4000" b="1"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3" name="Text Placeholder 2">
            <a:extLst>
              <a:ext uri="{FF2B5EF4-FFF2-40B4-BE49-F238E27FC236}">
                <a16:creationId xmlns:a16="http://schemas.microsoft.com/office/drawing/2014/main" id="{CAF46F3F-4957-8B00-57BB-20513763B591}"/>
              </a:ext>
            </a:extLst>
          </p:cNvPr>
          <p:cNvSpPr>
            <a:spLocks noGrp="1"/>
          </p:cNvSpPr>
          <p:nvPr>
            <p:ph type="body" idx="1"/>
          </p:nvPr>
        </p:nvSpPr>
        <p:spPr>
          <a:xfrm>
            <a:off x="311700" y="735806"/>
            <a:ext cx="8520600" cy="4234132"/>
          </a:xfrm>
        </p:spPr>
        <p:txBody>
          <a:bodyPr>
            <a:noAutofit/>
          </a:bodyPr>
          <a:lstStyle/>
          <a:p>
            <a:pPr marL="228600" lvl="0" indent="-228600">
              <a:lnSpc>
                <a:spcPct val="107000"/>
              </a:lnSpc>
              <a:spcAft>
                <a:spcPts val="800"/>
              </a:spcAft>
              <a:buFont typeface="+mj-lt"/>
              <a:buAutoNum type="arabicPeriod"/>
              <a:tabLst>
                <a:tab pos="457200" algn="l"/>
              </a:tabLst>
            </a:pPr>
            <a:r>
              <a:rPr lang="en-IN" sz="16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Initialization</a:t>
            </a:r>
            <a:r>
              <a:rPr lang="en-IN" sz="16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Include necessary libraries, "</a:t>
            </a:r>
            <a:r>
              <a:rPr lang="en-IN" sz="1400"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thingProperties.h</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for IoT Cloud communication and "</a:t>
            </a:r>
            <a:r>
              <a:rPr lang="en-IN" sz="1400"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DHT.h</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for the DHT sensor.</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Define constants: </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DHTpin</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specifies the sensor's data pin (D4 on </a:t>
            </a:r>
            <a:r>
              <a:rPr lang="en-IN" sz="1400"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NodeMCU</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ESP8266), and </a:t>
            </a:r>
            <a:r>
              <a:rPr lang="en-IN" sz="14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DHTTYPE</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specifies the DHT sensor type (DHT11).</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Create a DHT sensor object (</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dht</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using the specified pin and type.</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342900" lvl="0">
              <a:lnSpc>
                <a:spcPct val="107000"/>
              </a:lnSpc>
              <a:spcAft>
                <a:spcPts val="800"/>
              </a:spcAft>
              <a:buFont typeface="+mj-lt"/>
              <a:buAutoNum type="arabicPeriod"/>
              <a:tabLst>
                <a:tab pos="457200" algn="l"/>
              </a:tabLst>
            </a:pPr>
            <a:r>
              <a:rPr lang="en-IN" sz="1600" b="1" u="sng"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Setup Function (setup())</a:t>
            </a:r>
            <a:r>
              <a:rPr lang="en-IN" sz="16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Initialize serial communication with a baud rate of 9600 for debugging.</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Add a delay of 1500 milliseconds to allow time for the Serial Monitor to open if used.</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Initialize IoT Cloud properties using the </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initProperties</a:t>
            </a:r>
            <a:r>
              <a:rPr lang="en-IN" sz="14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function from "</a:t>
            </a:r>
            <a:r>
              <a:rPr lang="en-IN" sz="1400"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thingProperties.h</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Connect to the Arduino IoT Cloud using </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ArduinoCloud.begin</a:t>
            </a:r>
            <a:r>
              <a:rPr lang="en-IN" sz="14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ArduinoIoTPreferredConnection</a:t>
            </a:r>
            <a:r>
              <a:rPr lang="en-IN" sz="14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Set the debug message level to 2 for more detailed debugging information.</a:t>
            </a:r>
            <a:endParaRPr lang="en-IN"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Print debug information to the Serial Monitor using </a:t>
            </a:r>
            <a:r>
              <a:rPr lang="en-IN" sz="1400" b="1" kern="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ArduinoCloud.printDebugInfo</a:t>
            </a:r>
            <a:r>
              <a:rPr lang="en-IN" sz="1400" b="1"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r>
              <a:rPr lang="en-IN" sz="1400" kern="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IN" sz="14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3317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1327</TotalTime>
  <Words>776</Words>
  <Application>Microsoft Office PowerPoint</Application>
  <PresentationFormat>On-screen Show (16:9)</PresentationFormat>
  <Paragraphs>108</Paragraphs>
  <Slides>16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Engravers MT</vt:lpstr>
      <vt:lpstr>Calibri</vt:lpstr>
      <vt:lpstr>Arial Black</vt:lpstr>
      <vt:lpstr>Wingdings</vt:lpstr>
      <vt:lpstr>Tw Cen MT</vt:lpstr>
      <vt:lpstr>Calibri Light</vt:lpstr>
      <vt:lpstr>Symbol</vt:lpstr>
      <vt:lpstr>Dutch801 Rm BT</vt:lpstr>
      <vt:lpstr>Arial</vt:lpstr>
      <vt:lpstr>Circuit</vt:lpstr>
      <vt:lpstr>Office Theme</vt:lpstr>
      <vt:lpstr>PowerPoint Presentation</vt:lpstr>
      <vt:lpstr>PowerPoint Presentation</vt:lpstr>
      <vt:lpstr>INDEX</vt:lpstr>
      <vt:lpstr>INTRODUCTION</vt:lpstr>
      <vt:lpstr>COMPONENTS OF THE SYSTEM</vt:lpstr>
      <vt:lpstr>PowerPoint Presentation</vt:lpstr>
      <vt:lpstr>PowerPoint Presentation</vt:lpstr>
      <vt:lpstr>TOOLS/SOFTWARES, LANGUAGES USED</vt:lpstr>
      <vt:lpstr>ALGORITHM</vt:lpstr>
      <vt:lpstr>PowerPoint Presentation</vt:lpstr>
      <vt:lpstr>PowerPoint Presentation</vt:lpstr>
      <vt:lpstr>PowerPoint Presentation</vt:lpstr>
      <vt:lpstr>APPLICATIONS</vt:lpstr>
      <vt:lpstr>BENEFITS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Weather Monitoring System.</dc:title>
  <dc:creator>kunal#2000</dc:creator>
  <cp:lastModifiedBy>kunal pawar</cp:lastModifiedBy>
  <cp:revision>84</cp:revision>
  <dcterms:modified xsi:type="dcterms:W3CDTF">2023-09-14T16:40:53Z</dcterms:modified>
</cp:coreProperties>
</file>